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 Mono SemiBold"/>
      <p:regular r:id="rId28"/>
      <p:bold r:id="rId29"/>
      <p:italic r:id="rId30"/>
      <p:boldItalic r:id="rId31"/>
    </p:embeddedFont>
    <p:embeddedFont>
      <p:font typeface="Roboto Mono Medium"/>
      <p:regular r:id="rId32"/>
      <p:bold r:id="rId33"/>
      <p:italic r:id="rId34"/>
      <p:boldItalic r:id="rId35"/>
    </p:embeddedFont>
    <p:embeddedFont>
      <p:font typeface="Roboto Mon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MonoSemiBold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Semi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SemiBold-boldItalic.fntdata"/><Relationship Id="rId30" Type="http://schemas.openxmlformats.org/officeDocument/2006/relationships/font" Target="fonts/RobotoMonoSemiBold-italic.fntdata"/><Relationship Id="rId11" Type="http://schemas.openxmlformats.org/officeDocument/2006/relationships/slide" Target="slides/slide6.xml"/><Relationship Id="rId33" Type="http://schemas.openxmlformats.org/officeDocument/2006/relationships/font" Target="fonts/RobotoMonoMedium-bold.fntdata"/><Relationship Id="rId10" Type="http://schemas.openxmlformats.org/officeDocument/2006/relationships/slide" Target="slides/slide5.xml"/><Relationship Id="rId32" Type="http://schemas.openxmlformats.org/officeDocument/2006/relationships/font" Target="fonts/RobotoMonoMedium-regular.fntdata"/><Relationship Id="rId13" Type="http://schemas.openxmlformats.org/officeDocument/2006/relationships/slide" Target="slides/slide8.xml"/><Relationship Id="rId35" Type="http://schemas.openxmlformats.org/officeDocument/2006/relationships/font" Target="fonts/RobotoMonoMedium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MonoMedium-italic.fntdata"/><Relationship Id="rId15" Type="http://schemas.openxmlformats.org/officeDocument/2006/relationships/slide" Target="slides/slide10.xml"/><Relationship Id="rId37" Type="http://schemas.openxmlformats.org/officeDocument/2006/relationships/font" Target="fonts/RobotoMono-bold.fntdata"/><Relationship Id="rId14" Type="http://schemas.openxmlformats.org/officeDocument/2006/relationships/slide" Target="slides/slide9.xml"/><Relationship Id="rId36" Type="http://schemas.openxmlformats.org/officeDocument/2006/relationships/font" Target="fonts/RobotoMono-regular.fntdata"/><Relationship Id="rId17" Type="http://schemas.openxmlformats.org/officeDocument/2006/relationships/slide" Target="slides/slide12.xml"/><Relationship Id="rId39" Type="http://schemas.openxmlformats.org/officeDocument/2006/relationships/font" Target="fonts/RobotoMono-boldItalic.fntdata"/><Relationship Id="rId16" Type="http://schemas.openxmlformats.org/officeDocument/2006/relationships/slide" Target="slides/slide11.xml"/><Relationship Id="rId38" Type="http://schemas.openxmlformats.org/officeDocument/2006/relationships/font" Target="fonts/RobotoMon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work for redcastle resources (work done in collaboration with kelly, grayson, george, and others)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c7972432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c7972432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Stress that this is an estimator that aims to resolve the model mispecification issues when zero-inflation exists, and not to be *the* estimator that is applied CONUS wide.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79ed00b25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79ed00b25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6c8498190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6c8498190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Still want to </a:t>
            </a:r>
            <a:r>
              <a:rPr lang="en"/>
              <a:t>leverage</a:t>
            </a:r>
            <a:r>
              <a:rPr lang="en"/>
              <a:t> the usually strong relationship between aux data and biomass in the non-zero plots. Logistic model will silence the bad predictions from the linear model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c79d38a2d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c79d38a2d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we’re doing SAE we predict out onto the population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c79d38a2d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c79d38a2d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Asterisk is just denotes that this model was fit to the non-zero plots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79d38a2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79d38a2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small area estimates of the mean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c8171690b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c8171690b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intuition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8171690b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c8171690b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Tnt for poststrat and tcc + elev for all other models. EBLUP is just a way of estimating the parameters in a linear mixed model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c8171690b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c8171690b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c8171690b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c8171690b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79d774cd3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79d774cd3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c8171690b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c8171690b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Computed bias for each county that’s why we have boxplots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6d17f9039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6d17f9039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c908e690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c908e690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79d774cd3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79d774cd3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c6bfee87a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c6bfee87a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c6bfee87a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c6bfee87a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6c8498190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6c8498190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6d17f9039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6d17f9039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6c8498190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6c8498190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d17f9039b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6d17f9039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 something that fits data better than unit level model, leverages more of the available data than the area level model, but remains interpretable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2873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88">
                <a:latin typeface="Roboto Mono"/>
                <a:ea typeface="Roboto Mono"/>
                <a:cs typeface="Roboto Mono"/>
                <a:sym typeface="Roboto Mono"/>
              </a:rPr>
              <a:t>Small area estimation of zero-inflated forest biomass</a:t>
            </a:r>
            <a:endParaRPr b="1" sz="3088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453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ono"/>
                <a:ea typeface="Roboto Mono"/>
                <a:cs typeface="Roboto Mono"/>
                <a:sym typeface="Roboto Mono"/>
              </a:rPr>
              <a:t>Josh Yamamoto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88575" y="4580675"/>
            <a:ext cx="8758800" cy="3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JSM 2024			       		 Portland, Oregon				    August 5, 2024</a:t>
            </a:r>
            <a:endParaRPr sz="13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50">
                <a:latin typeface="Roboto Mono"/>
                <a:ea typeface="Roboto Mono"/>
                <a:cs typeface="Roboto Mono"/>
                <a:sym typeface="Roboto Mono"/>
              </a:rPr>
              <a:t>Zero-Inflation Estimator</a:t>
            </a:r>
            <a:endParaRPr b="1" sz="275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5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(a two stage model)</a:t>
            </a:r>
            <a:endParaRPr b="1" sz="2305">
              <a:solidFill>
                <a:srgbClr val="666666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575" y="1048725"/>
            <a:ext cx="3957402" cy="389945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1800" y="1055875"/>
            <a:ext cx="3957402" cy="3899452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2" name="Google Shape;132;p23"/>
          <p:cNvSpPr txBox="1"/>
          <p:nvPr/>
        </p:nvSpPr>
        <p:spPr>
          <a:xfrm>
            <a:off x="264725" y="114825"/>
            <a:ext cx="41211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30">
                <a:solidFill>
                  <a:srgbClr val="38761D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Linear model fit to the </a:t>
            </a:r>
            <a:r>
              <a:rPr i="1" lang="en" sz="1430">
                <a:solidFill>
                  <a:srgbClr val="38761D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non-zero</a:t>
            </a:r>
            <a:r>
              <a:rPr lang="en" sz="1430">
                <a:solidFill>
                  <a:srgbClr val="38761D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 plots. Predicting biomass.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4788425" y="81200"/>
            <a:ext cx="4398300" cy="8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30">
                <a:solidFill>
                  <a:srgbClr val="7F600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Generalized linear model with binomial response fit to all plots. Predicting </a:t>
            </a:r>
            <a:r>
              <a:rPr b="1" lang="en" sz="1430">
                <a:solidFill>
                  <a:srgbClr val="7F6000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 sz="1430">
                <a:solidFill>
                  <a:srgbClr val="7F600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(biomass &gt; 0)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SemiBold"/>
                <a:ea typeface="Roboto Mono SemiBold"/>
                <a:cs typeface="Roboto Mono SemiBold"/>
                <a:sym typeface="Roboto Mono SemiBold"/>
              </a:rPr>
              <a:t>Combining the two models</a:t>
            </a:r>
            <a:endParaRPr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39" name="Google Shape;139;p24"/>
          <p:cNvSpPr txBox="1"/>
          <p:nvPr/>
        </p:nvSpPr>
        <p:spPr>
          <a:xfrm>
            <a:off x="249375" y="3856825"/>
            <a:ext cx="8604600" cy="8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The prediction from the first model is “weighted” by how likely the second model thinks that the plot has non-zero biomass.</a:t>
            </a:r>
            <a:endParaRPr sz="1530">
              <a:solidFill>
                <a:srgbClr val="66666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1366225" y="1668150"/>
            <a:ext cx="3520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[</a:t>
            </a:r>
            <a:r>
              <a:rPr b="1" lang="en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estimated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biomass in unit i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</a:t>
            </a: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1" name="Google Shape;141;p24"/>
          <p:cNvSpPr txBox="1"/>
          <p:nvPr/>
        </p:nvSpPr>
        <p:spPr>
          <a:xfrm>
            <a:off x="57300" y="1583550"/>
            <a:ext cx="1347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 Mono"/>
                <a:ea typeface="Roboto Mono"/>
                <a:cs typeface="Roboto Mono"/>
                <a:sym typeface="Roboto Mono"/>
              </a:rPr>
              <a:t>Prediction </a:t>
            </a:r>
            <a:endParaRPr b="1"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Roboto Mono"/>
                <a:ea typeface="Roboto Mono"/>
                <a:cs typeface="Roboto Mono"/>
                <a:sym typeface="Roboto Mono"/>
              </a:rPr>
              <a:t>for new unit i </a:t>
            </a:r>
            <a:endParaRPr b="1" sz="15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42" name="Google Shape;142;p24"/>
          <p:cNvCxnSpPr/>
          <p:nvPr/>
        </p:nvCxnSpPr>
        <p:spPr>
          <a:xfrm flipH="1" rot="10800000">
            <a:off x="2463700" y="2196700"/>
            <a:ext cx="426900" cy="517500"/>
          </a:xfrm>
          <a:prstGeom prst="straightConnector1">
            <a:avLst/>
          </a:prstGeom>
          <a:noFill/>
          <a:ln cap="flat" cmpd="sng" w="19050">
            <a:solidFill>
              <a:srgbClr val="7994A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" name="Google Shape;143;p24"/>
          <p:cNvSpPr txBox="1"/>
          <p:nvPr/>
        </p:nvSpPr>
        <p:spPr>
          <a:xfrm>
            <a:off x="1127800" y="2792775"/>
            <a:ext cx="2494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Estimated 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rom linear mixed model fit to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non-zero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plots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44" name="Google Shape;144;p24"/>
          <p:cNvCxnSpPr/>
          <p:nvPr/>
        </p:nvCxnSpPr>
        <p:spPr>
          <a:xfrm rot="10800000">
            <a:off x="6055000" y="2356950"/>
            <a:ext cx="327600" cy="542700"/>
          </a:xfrm>
          <a:prstGeom prst="straightConnector1">
            <a:avLst/>
          </a:prstGeom>
          <a:noFill/>
          <a:ln cap="flat" cmpd="sng" w="19050">
            <a:solidFill>
              <a:srgbClr val="7994A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5" name="Google Shape;145;p24"/>
          <p:cNvSpPr txBox="1"/>
          <p:nvPr/>
        </p:nvSpPr>
        <p:spPr>
          <a:xfrm>
            <a:off x="5360625" y="2868975"/>
            <a:ext cx="2494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Estimated f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rom logistic mixed model fit to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ll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plots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6" name="Google Shape;146;p24"/>
          <p:cNvSpPr txBox="1"/>
          <p:nvPr/>
        </p:nvSpPr>
        <p:spPr>
          <a:xfrm>
            <a:off x="4429975" y="1676750"/>
            <a:ext cx="55881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x 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estimated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probability that unit i </a:t>
            </a:r>
            <a:endParaRPr b="1">
              <a:solidFill>
                <a:srgbClr val="783F0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83F04"/>
                </a:solidFill>
                <a:latin typeface="Roboto Mono"/>
                <a:ea typeface="Roboto Mono"/>
                <a:cs typeface="Roboto Mono"/>
                <a:sym typeface="Roboto Mono"/>
              </a:rPr>
              <a:t>  has nonzero biomass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Notation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represents our finite population with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pixels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 indexes an individual unit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: indexes a domain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x_ij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is our design matrix at the plot level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X_ij: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is our design matrix at the pixel level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Individual Models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311700" y="1304875"/>
            <a:ext cx="8520600" cy="12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793">
                <a:latin typeface="Roboto Mono"/>
                <a:ea typeface="Roboto Mono"/>
                <a:cs typeface="Roboto Mono"/>
                <a:sym typeface="Roboto Mono"/>
              </a:rPr>
              <a:t>Linear mixed model:</a:t>
            </a:r>
            <a:endParaRPr sz="5793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7" y="1876024"/>
            <a:ext cx="847853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6"/>
          <p:cNvSpPr txBox="1"/>
          <p:nvPr/>
        </p:nvSpPr>
        <p:spPr>
          <a:xfrm>
            <a:off x="314481" y="2616450"/>
            <a:ext cx="8092800" cy="13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Logistic mixed model:</a:t>
            </a:r>
            <a:endParaRPr sz="18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400" y="3193950"/>
            <a:ext cx="8644865" cy="95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/>
          <p:nvPr/>
        </p:nvSpPr>
        <p:spPr>
          <a:xfrm>
            <a:off x="399100" y="4444875"/>
            <a:ext cx="66825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u_j and w_j are domain level random effects 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Prediction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906" y="2008325"/>
            <a:ext cx="8839198" cy="1113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51906" y="4036436"/>
            <a:ext cx="8839197" cy="76986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/>
        </p:nvSpPr>
        <p:spPr>
          <a:xfrm>
            <a:off x="340619" y="1218575"/>
            <a:ext cx="79254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Models are fit at the plot-level but </a:t>
            </a: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prediction</a:t>
            </a: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happens on each pixel in the population.</a:t>
            </a:r>
            <a:endParaRPr sz="18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1" name="Google Shape;171;p27"/>
          <p:cNvSpPr txBox="1"/>
          <p:nvPr/>
        </p:nvSpPr>
        <p:spPr>
          <a:xfrm>
            <a:off x="387119" y="3138375"/>
            <a:ext cx="78789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Pixel-level predictions are then aggregated to the domain level to get a small area estimate.</a:t>
            </a:r>
            <a:endParaRPr sz="18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Uncertainty estimation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311700" y="1076275"/>
            <a:ext cx="8520600" cy="11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To estimate the MSE of our estimator we implement the parametric bootstrap first introduced by Chandra and Sud (2012)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8" name="Google Shape;178;p28"/>
          <p:cNvSpPr txBox="1"/>
          <p:nvPr/>
        </p:nvSpPr>
        <p:spPr>
          <a:xfrm>
            <a:off x="380091" y="2181475"/>
            <a:ext cx="8520600" cy="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-"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Parametrically generates a bootstrap pixel-level population.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368350" y="2943250"/>
            <a:ext cx="814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-"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Generates B-many bootstrap samples from it.</a:t>
            </a:r>
            <a:endParaRPr sz="18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0" name="Google Shape;180;p28"/>
          <p:cNvSpPr txBox="1"/>
          <p:nvPr/>
        </p:nvSpPr>
        <p:spPr>
          <a:xfrm>
            <a:off x="384217" y="3464000"/>
            <a:ext cx="8076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-"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Fits the zero-inflation estimator to each sample.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402650" y="3945375"/>
            <a:ext cx="7652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-"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Attains MSE estimates by comparing results to bootstrap population domain means.</a:t>
            </a:r>
            <a:endParaRPr sz="18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Simulation Study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7" name="Google Shape;187;p29"/>
          <p:cNvSpPr txBox="1"/>
          <p:nvPr>
            <p:ph idx="1" type="body"/>
          </p:nvPr>
        </p:nvSpPr>
        <p:spPr>
          <a:xfrm>
            <a:off x="311700" y="1113500"/>
            <a:ext cx="8520600" cy="8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59">
                <a:latin typeface="Roboto Mono"/>
                <a:ea typeface="Roboto Mono"/>
                <a:cs typeface="Roboto Mono"/>
                <a:sym typeface="Roboto Mono"/>
              </a:rPr>
              <a:t>Treated </a:t>
            </a:r>
            <a:r>
              <a:rPr i="1" lang="en" sz="2659">
                <a:latin typeface="Roboto Mono"/>
                <a:ea typeface="Roboto Mono"/>
                <a:cs typeface="Roboto Mono"/>
                <a:sym typeface="Roboto Mono"/>
              </a:rPr>
              <a:t>all </a:t>
            </a:r>
            <a:r>
              <a:rPr lang="en" sz="2659">
                <a:latin typeface="Roboto Mono"/>
                <a:ea typeface="Roboto Mono"/>
                <a:cs typeface="Roboto Mono"/>
                <a:sym typeface="Roboto Mono"/>
              </a:rPr>
              <a:t>Nevada FIA plots as our population</a:t>
            </a:r>
            <a:endParaRPr sz="2659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8" name="Google Shape;188;p29"/>
          <p:cNvSpPr txBox="1"/>
          <p:nvPr/>
        </p:nvSpPr>
        <p:spPr>
          <a:xfrm>
            <a:off x="325575" y="3501175"/>
            <a:ext cx="8520600" cy="13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sed these 1000 sample data sets to evaluate the following estimators: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 Mono"/>
              <a:buChar char="-"/>
            </a:pPr>
            <a:r>
              <a:rPr lang="en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Post-Stratified, Area-level EBLUP, Unit-level ELUP, zero-inflation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301375" y="1707700"/>
            <a:ext cx="8103300" cy="17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Created 1000 samples from this population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 Mono"/>
              <a:buChar char="-"/>
            </a:pPr>
            <a:r>
              <a:rPr lang="en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Sampled 3% of FIA plots in each county to create a single sample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 Mono"/>
              <a:buChar char="-"/>
            </a:pPr>
            <a:r>
              <a:rPr lang="en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This percent was empirically chosen as it produces roughly 20 plots per county for each sample.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Results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387900" y="1566625"/>
            <a:ext cx="2793300" cy="3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Root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Mean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Squared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4000" y="152400"/>
            <a:ext cx="5657999" cy="4826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9009"/>
              <a:buNone/>
            </a:pPr>
            <a:r>
              <a:rPr b="1" lang="en" sz="2020">
                <a:latin typeface="Roboto Mono"/>
                <a:ea typeface="Roboto Mono"/>
                <a:cs typeface="Roboto Mono"/>
                <a:sym typeface="Roboto Mono"/>
              </a:rPr>
              <a:t>Forest Inventory &amp; Analysis</a:t>
            </a:r>
            <a:endParaRPr b="1" sz="202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9009"/>
              <a:buNone/>
            </a:pPr>
            <a:r>
              <a:rPr b="1" lang="en" sz="2020">
                <a:latin typeface="Roboto Mono"/>
                <a:ea typeface="Roboto Mono"/>
                <a:cs typeface="Roboto Mono"/>
                <a:sym typeface="Roboto Mono"/>
              </a:rPr>
              <a:t>Program (FIA)</a:t>
            </a:r>
            <a:endParaRPr b="1" sz="202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180425" y="1228675"/>
            <a:ext cx="4121100" cy="17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9292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586"/>
              <a:buFont typeface="Roboto Mono"/>
              <a:buChar char="●"/>
            </a:pPr>
            <a:r>
              <a:rPr lang="en" sz="1585">
                <a:latin typeface="Roboto Mono"/>
                <a:ea typeface="Roboto Mono"/>
                <a:cs typeface="Roboto Mono"/>
                <a:sym typeface="Roboto Mono"/>
              </a:rPr>
              <a:t>FIA Program is the strategic nationwide forest inventory of the United States</a:t>
            </a:r>
            <a:endParaRPr sz="1300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57874">
            <a:off x="4524971" y="404729"/>
            <a:ext cx="5162985" cy="4961293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4813125" y="267225"/>
            <a:ext cx="4121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FIA plots measured in 2019 in Nevada, USA</a:t>
            </a:r>
            <a:endParaRPr b="1" sz="15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209275" y="2393575"/>
            <a:ext cx="4121100" cy="15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Roboto Mono"/>
              <a:buChar char="●"/>
            </a:pPr>
            <a:r>
              <a:rPr lang="en" sz="155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FIA collects data at permanent sample locations (plots) spaced across the U.S according to an equal probability quasi-systematic sampling design.</a:t>
            </a:r>
            <a:endParaRPr sz="155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451225" y="1773050"/>
            <a:ext cx="2795100" cy="39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Percent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Relative Bias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06" name="Google Shape;20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2925" y="152400"/>
            <a:ext cx="5592873" cy="4770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Takeaways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2" name="Google Shape;212;p33"/>
          <p:cNvSpPr txBox="1"/>
          <p:nvPr/>
        </p:nvSpPr>
        <p:spPr>
          <a:xfrm>
            <a:off x="297675" y="1246475"/>
            <a:ext cx="8446200" cy="8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-"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Zero-Inflation can accurately quantify average biomass in regions with mixed land cover types.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3" name="Google Shape;213;p33"/>
          <p:cNvSpPr txBox="1"/>
          <p:nvPr/>
        </p:nvSpPr>
        <p:spPr>
          <a:xfrm>
            <a:off x="303400" y="2260425"/>
            <a:ext cx="8157900" cy="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-"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Simulation study was run</a:t>
            </a: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in a setting favorable to the zero-inflation estimator.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4" name="Google Shape;214;p33"/>
          <p:cNvSpPr txBox="1"/>
          <p:nvPr/>
        </p:nvSpPr>
        <p:spPr>
          <a:xfrm>
            <a:off x="1000275" y="3205675"/>
            <a:ext cx="6804300" cy="7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-"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We don’t expect it to perform well in every situation (i.e entirely forested areas).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Thank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you!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5477450" y="1464250"/>
            <a:ext cx="865800" cy="170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53899">
            <a:off x="1791290" y="-27050"/>
            <a:ext cx="5348322" cy="5139403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/>
          <p:nvPr/>
        </p:nvSpPr>
        <p:spPr>
          <a:xfrm>
            <a:off x="5628425" y="1488225"/>
            <a:ext cx="801300" cy="1459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2150" y="663275"/>
            <a:ext cx="1229200" cy="46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18460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Zero-Inflation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2984600" y="2612125"/>
            <a:ext cx="535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(in forest attributes)</a:t>
            </a:r>
            <a:endParaRPr sz="18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692700" y="728150"/>
            <a:ext cx="3325500" cy="19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1931">
                <a:latin typeface="Roboto Mono"/>
                <a:ea typeface="Roboto Mono"/>
                <a:cs typeface="Roboto Mono"/>
                <a:sym typeface="Roboto Mono"/>
              </a:rPr>
              <a:t>Sometimes key forest attributes are zero on a large number of plots for an area of interest.</a:t>
            </a:r>
            <a:endParaRPr b="1" sz="193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93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93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629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" sz="1629"/>
              <a:t> </a:t>
            </a:r>
            <a:endParaRPr sz="1629"/>
          </a:p>
        </p:txBody>
      </p:sp>
      <p:sp>
        <p:nvSpPr>
          <p:cNvPr id="85" name="Google Shape;85;p17"/>
          <p:cNvSpPr txBox="1"/>
          <p:nvPr/>
        </p:nvSpPr>
        <p:spPr>
          <a:xfrm>
            <a:off x="711775" y="2753425"/>
            <a:ext cx="3325500" cy="16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 sz="1931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Usually when an area of interest has little forest area.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61174">
            <a:off x="3645969" y="182371"/>
            <a:ext cx="7009012" cy="509840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/>
          <p:nvPr/>
        </p:nvSpPr>
        <p:spPr>
          <a:xfrm>
            <a:off x="6379941" y="1598521"/>
            <a:ext cx="351300" cy="915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63955">
            <a:off x="5859717" y="1283348"/>
            <a:ext cx="1173982" cy="136899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5573710" y="358850"/>
            <a:ext cx="249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Lander County, NV</a:t>
            </a:r>
            <a:endParaRPr b="1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288075" y="1570475"/>
            <a:ext cx="2364000" cy="26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 Mono"/>
                <a:ea typeface="Roboto Mono"/>
                <a:cs typeface="Roboto Mono"/>
                <a:sym typeface="Roboto Mono"/>
              </a:rPr>
              <a:t>Distribution of </a:t>
            </a:r>
            <a:r>
              <a:rPr lang="en" sz="2400">
                <a:solidFill>
                  <a:srgbClr val="5E6828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biomass</a:t>
            </a:r>
            <a:r>
              <a:rPr lang="en" sz="2400">
                <a:solidFill>
                  <a:srgbClr val="5E6828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400">
                <a:latin typeface="Roboto Mono"/>
                <a:ea typeface="Roboto Mono"/>
                <a:cs typeface="Roboto Mono"/>
                <a:sym typeface="Roboto Mono"/>
              </a:rPr>
              <a:t>from 2019 Lander County FIA plots</a:t>
            </a:r>
            <a:endParaRPr sz="24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4475" y="381000"/>
            <a:ext cx="6187126" cy="44228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Common Estimators 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395325" y="1137525"/>
            <a:ext cx="8182500" cy="11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Post-Stratified</a:t>
            </a:r>
            <a:endParaRPr sz="1600" u="sng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 Mono"/>
              <a:buChar char="-"/>
            </a:pPr>
            <a:r>
              <a:rPr lang="en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Uses a single categorical auxiliary variable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 Mono"/>
              <a:buChar char="-"/>
            </a:pPr>
            <a:r>
              <a:rPr lang="en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Weighted average of post-stratified means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395350" y="3388084"/>
            <a:ext cx="8256300" cy="10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5E6828"/>
                </a:solidFill>
                <a:latin typeface="Roboto Mono"/>
                <a:ea typeface="Roboto Mono"/>
                <a:cs typeface="Roboto Mono"/>
                <a:sym typeface="Roboto Mono"/>
              </a:rPr>
              <a:t>Unit-level linear mixed model</a:t>
            </a:r>
            <a:endParaRPr sz="1600" u="sng">
              <a:solidFill>
                <a:srgbClr val="5E682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828"/>
              </a:buClr>
              <a:buSzPts val="1600"/>
              <a:buFont typeface="Roboto Mono"/>
              <a:buChar char="-"/>
            </a:pPr>
            <a:r>
              <a:rPr lang="en" sz="1600">
                <a:solidFill>
                  <a:srgbClr val="5E6828"/>
                </a:solidFill>
                <a:latin typeface="Roboto Mono"/>
                <a:ea typeface="Roboto Mono"/>
                <a:cs typeface="Roboto Mono"/>
                <a:sym typeface="Roboto Mono"/>
              </a:rPr>
              <a:t>Linear model fit to plot-level data with domain-level random effects</a:t>
            </a:r>
            <a:endParaRPr sz="1600">
              <a:solidFill>
                <a:srgbClr val="5E682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828"/>
              </a:buClr>
              <a:buSzPts val="1600"/>
              <a:buFont typeface="Roboto Mono"/>
              <a:buChar char="-"/>
            </a:pPr>
            <a:r>
              <a:rPr lang="en" sz="1600">
                <a:solidFill>
                  <a:srgbClr val="5E6828"/>
                </a:solidFill>
                <a:latin typeface="Roboto Mono"/>
                <a:ea typeface="Roboto Mono"/>
                <a:cs typeface="Roboto Mono"/>
                <a:sym typeface="Roboto Mono"/>
              </a:rPr>
              <a:t>Aggregated to get domain-level estimates</a:t>
            </a:r>
            <a:endParaRPr sz="1600">
              <a:solidFill>
                <a:srgbClr val="5E682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395350" y="2321284"/>
            <a:ext cx="8256300" cy="9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5E6828"/>
                </a:solidFill>
                <a:latin typeface="Roboto Mono"/>
                <a:ea typeface="Roboto Mono"/>
                <a:cs typeface="Roboto Mono"/>
                <a:sym typeface="Roboto Mono"/>
              </a:rPr>
              <a:t>Area-level linear mixed model</a:t>
            </a:r>
            <a:endParaRPr sz="1600" u="sng">
              <a:solidFill>
                <a:srgbClr val="5E682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E6828"/>
              </a:buClr>
              <a:buSzPts val="1600"/>
              <a:buFont typeface="Roboto Mono"/>
              <a:buChar char="-"/>
            </a:pPr>
            <a:r>
              <a:rPr lang="en" sz="1600">
                <a:solidFill>
                  <a:srgbClr val="5E6828"/>
                </a:solidFill>
                <a:latin typeface="Roboto Mono"/>
                <a:ea typeface="Roboto Mono"/>
                <a:cs typeface="Roboto Mono"/>
                <a:sym typeface="Roboto Mono"/>
              </a:rPr>
              <a:t>Linear model fit to domain-level means with domain-level random effects</a:t>
            </a:r>
            <a:endParaRPr sz="1600">
              <a:solidFill>
                <a:srgbClr val="5E682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Issues with existing estimators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152475"/>
            <a:ext cx="8520600" cy="12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629" u="sng">
                <a:latin typeface="Roboto Mono"/>
                <a:ea typeface="Roboto Mono"/>
                <a:cs typeface="Roboto Mono"/>
                <a:sym typeface="Roboto Mono"/>
              </a:rPr>
              <a:t>Post-Stratified</a:t>
            </a:r>
            <a:endParaRPr sz="1629" u="sng">
              <a:latin typeface="Roboto Mono"/>
              <a:ea typeface="Roboto Mono"/>
              <a:cs typeface="Roboto Mono"/>
              <a:sym typeface="Roboto Mono"/>
            </a:endParaRPr>
          </a:p>
          <a:p>
            <a:pPr indent="-33210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30"/>
              <a:buFont typeface="Roboto Mono"/>
              <a:buChar char="-"/>
            </a:pPr>
            <a:r>
              <a:rPr lang="en" sz="1629">
                <a:latin typeface="Roboto Mono"/>
                <a:ea typeface="Roboto Mono"/>
                <a:cs typeface="Roboto Mono"/>
                <a:sym typeface="Roboto Mono"/>
              </a:rPr>
              <a:t>Already in a setting where we worry about the variance of direct design based estimators.</a:t>
            </a:r>
            <a:endParaRPr sz="1629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530"/>
          </a:p>
        </p:txBody>
      </p:sp>
      <p:sp>
        <p:nvSpPr>
          <p:cNvPr id="110" name="Google Shape;110;p20"/>
          <p:cNvSpPr txBox="1"/>
          <p:nvPr/>
        </p:nvSpPr>
        <p:spPr>
          <a:xfrm>
            <a:off x="305200" y="2494125"/>
            <a:ext cx="8213700" cy="9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29" u="sng">
                <a:solidFill>
                  <a:srgbClr val="5E6828"/>
                </a:solidFill>
                <a:latin typeface="Roboto Mono"/>
                <a:ea typeface="Roboto Mono"/>
                <a:cs typeface="Roboto Mono"/>
                <a:sym typeface="Roboto Mono"/>
              </a:rPr>
              <a:t>Area-Level Linear Mixed Model</a:t>
            </a:r>
            <a:endParaRPr sz="1629" u="sng">
              <a:solidFill>
                <a:srgbClr val="5E682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210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5E6828"/>
              </a:buClr>
              <a:buSzPts val="1630"/>
              <a:buFont typeface="Roboto Mono"/>
              <a:buChar char="-"/>
            </a:pPr>
            <a:r>
              <a:rPr lang="en" sz="1629">
                <a:solidFill>
                  <a:srgbClr val="5E6828"/>
                </a:solidFill>
                <a:latin typeface="Roboto Mono"/>
                <a:ea typeface="Roboto Mono"/>
                <a:cs typeface="Roboto Mono"/>
                <a:sym typeface="Roboto Mono"/>
              </a:rPr>
              <a:t>Usually good model fit, but doesn’t leverage all of the rich auxiliary data.</a:t>
            </a:r>
            <a:endParaRPr sz="1629">
              <a:solidFill>
                <a:srgbClr val="5E682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311700" y="3537225"/>
            <a:ext cx="85206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 sz="1629" u="sng">
                <a:solidFill>
                  <a:srgbClr val="5E6828"/>
                </a:solidFill>
                <a:latin typeface="Roboto Mono"/>
                <a:ea typeface="Roboto Mono"/>
                <a:cs typeface="Roboto Mono"/>
                <a:sym typeface="Roboto Mono"/>
              </a:rPr>
              <a:t>Unit-Level Linear Mixed Model</a:t>
            </a:r>
            <a:endParaRPr sz="1629" u="sng">
              <a:solidFill>
                <a:srgbClr val="5E682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210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5E6828"/>
              </a:buClr>
              <a:buSzPts val="1630"/>
              <a:buFont typeface="Roboto Mono"/>
              <a:buChar char="-"/>
            </a:pPr>
            <a:r>
              <a:rPr lang="en" sz="1629">
                <a:solidFill>
                  <a:srgbClr val="5E6828"/>
                </a:solidFill>
                <a:latin typeface="Roboto Mono"/>
                <a:ea typeface="Roboto Mono"/>
                <a:cs typeface="Roboto Mono"/>
                <a:sym typeface="Roboto Mono"/>
              </a:rPr>
              <a:t>Model misspecification</a:t>
            </a:r>
            <a:endParaRPr sz="1800">
              <a:solidFill>
                <a:srgbClr val="5E6828"/>
              </a:solidFill>
            </a:endParaRPr>
          </a:p>
        </p:txBody>
      </p:sp>
      <p:cxnSp>
        <p:nvCxnSpPr>
          <p:cNvPr id="112" name="Google Shape;112;p20"/>
          <p:cNvCxnSpPr/>
          <p:nvPr/>
        </p:nvCxnSpPr>
        <p:spPr>
          <a:xfrm>
            <a:off x="314350" y="2357650"/>
            <a:ext cx="8376600" cy="6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540300" y="44502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20">
                <a:latin typeface="Roboto Mono"/>
                <a:ea typeface="Roboto Mono"/>
                <a:cs typeface="Roboto Mono"/>
                <a:sym typeface="Roboto Mono"/>
              </a:rPr>
              <a:t>Unit-level linear model</a:t>
            </a:r>
            <a:endParaRPr sz="192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" name="Google Shape;118;p21"/>
          <p:cNvSpPr txBox="1"/>
          <p:nvPr>
            <p:ph type="title"/>
          </p:nvPr>
        </p:nvSpPr>
        <p:spPr>
          <a:xfrm>
            <a:off x="5045346" y="44502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20">
                <a:latin typeface="Roboto Mono"/>
                <a:ea typeface="Roboto Mono"/>
                <a:cs typeface="Roboto Mono"/>
                <a:sym typeface="Roboto Mono"/>
              </a:rPr>
              <a:t>Area-level linear model</a:t>
            </a:r>
            <a:endParaRPr sz="192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944233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2433" y="1170125"/>
            <a:ext cx="3944233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